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1.3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75" r:id="rId5"/>
    <p:sldId id="274" r:id="rId6"/>
    <p:sldId id="268" r:id="rId7"/>
    <p:sldId id="271" r:id="rId8"/>
    <p:sldId id="272" r:id="rId9"/>
    <p:sldId id="267" r:id="rId10"/>
    <p:sldId id="266" r:id="rId11"/>
    <p:sldId id="270" r:id="rId12"/>
    <p:sldId id="273" r:id="rId13"/>
    <p:sldId id="269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983908-C213-3D32-767B-FDB32C540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528BC-C57B-7138-CB44-813B2470CD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E24D-87A8-4D55-8205-E2122CF7BB31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0D530-D66D-7502-07DF-22ED3EF1DF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AD9EE-11FF-DF6D-6983-B1514CBAD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13AED-83D2-4A10-9B11-173F36C8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3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2814-8CA0-4A0C-8A11-AAABF01423C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5765-6883-4E2E-9468-6DABD24D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8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9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1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5765-6883-4E2E-9468-6DABD24DEA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1351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6811-B57D-BD79-3F4C-BB1DD8A67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50FD0-EA98-60C8-906F-60E879D4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9A13E-480D-BEC6-DE4F-088D98D9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B380D-4E51-6525-52E5-10710D5E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0FE33-49DA-EB4D-8C7F-1B039F16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28C71F-01CD-B505-F8B8-E3BBFB1B0B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52416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0651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F365-182A-D30F-AA62-056D7843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A769E-520B-2A8E-ADE0-BAFFD44DD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1D3D7-BF25-F727-808C-95406446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B0411-0836-4FAF-A6DB-31F88E27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0524-7B05-23BD-9D1B-95136D43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383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87876-55A2-774B-000C-6DF61D959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79BA7-BE90-FA6A-F0CA-3737F5036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053A1-7DD1-F472-2040-35EC18A9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24A24-E09D-3D7B-35A6-049246D5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CD62A-3BEA-5DF6-31D3-88E43462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044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687C-1980-DC6D-6B90-E9B9190F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864D6-5C0E-E46F-1DFB-25F84DE6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0E639-8F20-AEDB-75CB-4098FB5D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9D14-72BD-D204-D448-B684D120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BF08-AA83-A142-8838-7D62163F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ealthcare Technology Network of Greater Washington">
            <a:extLst>
              <a:ext uri="{FF2B5EF4-FFF2-40B4-BE49-F238E27FC236}">
                <a16:creationId xmlns:a16="http://schemas.microsoft.com/office/drawing/2014/main" id="{57912E07-1791-5DEB-B3A7-DDFEFA9B6F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466355" cy="8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398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DA75-0A02-4174-1E72-1B7F06F9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0C825-8DA8-DBE5-56D1-A35180373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D99C-BE58-49CA-AD75-4F40DF20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D2979-73E8-C53F-3A20-68FC4A94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B2CC6-75D6-BC3E-B5C8-12D3612F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Healthcare Technology Network of Greater Washington">
            <a:extLst>
              <a:ext uri="{FF2B5EF4-FFF2-40B4-BE49-F238E27FC236}">
                <a16:creationId xmlns:a16="http://schemas.microsoft.com/office/drawing/2014/main" id="{99B1831A-DFFA-0028-CBE4-8135537415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897" y="0"/>
            <a:ext cx="2148244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3401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7BCD-B3EB-5AEF-2F51-11EFF0D6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B12D4-10AD-4EE5-480F-7BCEFC4BA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6E912-F997-75D0-5863-6C1FDB2E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8D3D3-E36A-C745-26D2-EE790847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F66A5-A2FD-2400-A936-4FFAC622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E9246-C246-2C3A-F07E-04A7A86D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  <p:pic>
        <p:nvPicPr>
          <p:cNvPr id="4098" name="Picture 2" descr="Healthcare Technology Network of Greater Washington">
            <a:extLst>
              <a:ext uri="{FF2B5EF4-FFF2-40B4-BE49-F238E27FC236}">
                <a16:creationId xmlns:a16="http://schemas.microsoft.com/office/drawing/2014/main" id="{C1C5F280-2085-D4FF-89BA-EBDB6FE88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4412" y="0"/>
            <a:ext cx="2201396" cy="7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625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8D1F-D511-FAC1-8EAE-03828E1A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6BF1A-56AA-9DF4-CC4C-C4C39701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EB541-1378-2324-9A45-86CFDDBA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E9BD7-E962-A0CD-4BF8-FB9826318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DBFDD-4C96-75FA-CC2E-9A9598A0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B2886-1DB3-AE36-E578-B1E19D01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26CA2-7235-F697-4678-C36BDB15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FCD3D-C505-EA4E-052B-AE9E2FFD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Healthcare Technology Network of Greater Washington">
            <a:extLst>
              <a:ext uri="{FF2B5EF4-FFF2-40B4-BE49-F238E27FC236}">
                <a16:creationId xmlns:a16="http://schemas.microsoft.com/office/drawing/2014/main" id="{726A1AB6-0A98-D30A-FEDE-9413CBDD3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4412" y="0"/>
            <a:ext cx="2416548" cy="8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4271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FB65-5231-89A6-7E9B-40B2B1F0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4911E-DFCF-00D9-C2A3-31D90F83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4B441-7FC9-E4BE-309B-21B99E93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82855-C9D5-3E59-F369-5059FC46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Healthcare Technology Network of Greater Washington">
            <a:extLst>
              <a:ext uri="{FF2B5EF4-FFF2-40B4-BE49-F238E27FC236}">
                <a16:creationId xmlns:a16="http://schemas.microsoft.com/office/drawing/2014/main" id="{0E0635F9-1D3F-F37C-56A4-FE947F9C4B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3654" y="0"/>
            <a:ext cx="2384275" cy="8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2363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E81FF-69B2-281D-9945-55736AF9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A24E9-89B1-16C3-A0C0-1E0383E3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34E87-91FE-BED4-B8C1-3E3B3CF6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  <p:pic>
        <p:nvPicPr>
          <p:cNvPr id="7170" name="Picture 2" descr="Healthcare Technology Network of Greater Washington">
            <a:extLst>
              <a:ext uri="{FF2B5EF4-FFF2-40B4-BE49-F238E27FC236}">
                <a16:creationId xmlns:a16="http://schemas.microsoft.com/office/drawing/2014/main" id="{7B14BD4B-8DE0-E740-BC07-C35F1BD280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4412" y="0"/>
            <a:ext cx="204527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137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2842-C51C-AEB1-4DBD-56E7DAFD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4887-53E9-3E96-BF3C-843C8FA7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EA3A-8307-68BC-204D-E598418C0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2DE5B-EE45-EC8C-E9AA-C0E60FD2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E545B-6B94-400C-933C-F539034B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EBD37-54C9-9230-E2DE-505F2EEF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0326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ED81-C27E-74E1-C5CD-4F13D876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7AB82-59BA-0F67-AB4A-2BDE09A92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74D56-D787-F8E5-A4D4-A213358A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6BC29-7D37-40F5-46BD-9A8792C2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37E09-A857-28CD-D572-B6F4E811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B3A06-A581-4CE9-CBE0-64F655E5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264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49E13-4E00-83AD-4DC9-BDD35E39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D79C0-BCD4-625B-ABF3-100F81020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A5523-2320-AD1F-10BA-5B1C2BEB1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5515-169B-4155-92E0-968EA6B18F0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0736-4BF0-B1E3-EF13-D62FF9784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535C-9508-531A-4935-64328EDD0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831B5-C940-47C6-9134-745CD5C9B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DD77-704A-CB49-9D1A-22A244435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/>
              <a:t>Thoughts about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DFB98-D3D0-6B24-671E-8BD8598C5A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/>
              <a:t>HealthTechNet </a:t>
            </a:r>
          </a:p>
          <a:p>
            <a:r>
              <a:rPr lang="en-US"/>
              <a:t>July 21, 2023</a:t>
            </a:r>
          </a:p>
          <a:p>
            <a:r>
              <a:rPr lang="en-US"/>
              <a:t>Jim Oakes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BDB914-5E30-FBE9-F599-8E6CA718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8429" y="4455781"/>
            <a:ext cx="426357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9275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983E-0F6D-5759-EDCD-3275E32F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75" y="500062"/>
            <a:ext cx="10515600" cy="1325563"/>
          </a:xfrm>
        </p:spPr>
        <p:txBody>
          <a:bodyPr/>
          <a:lstStyle/>
          <a:p>
            <a:r>
              <a:rPr lang="en-US"/>
              <a:t>Gartner Group Predictions….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E576C-989F-D4CF-1A34-B03D86B08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raphik Web"/>
              </a:rPr>
              <a:t>By 2025, </a:t>
            </a:r>
            <a:r>
              <a:rPr lang="en-US" b="1" i="0">
                <a:solidFill>
                  <a:srgbClr val="000000"/>
                </a:solidFill>
                <a:effectLst/>
                <a:latin typeface="Graphik Web"/>
              </a:rPr>
              <a:t>30% of marketing content </a:t>
            </a:r>
            <a:r>
              <a:rPr lang="en-US" b="0" i="0">
                <a:solidFill>
                  <a:srgbClr val="000000"/>
                </a:solidFill>
                <a:effectLst/>
                <a:latin typeface="Graphik Web"/>
              </a:rPr>
              <a:t>will be created by generative AI but human-augmented, up from less than 2% in 2022.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000000"/>
                </a:solidFill>
                <a:effectLst/>
                <a:latin typeface="Graphik Web"/>
              </a:rPr>
              <a:t>More than 50% of advanced virtual assistants </a:t>
            </a:r>
            <a:r>
              <a:rPr lang="en-US" b="0" i="0">
                <a:solidFill>
                  <a:srgbClr val="000000"/>
                </a:solidFill>
                <a:effectLst/>
                <a:latin typeface="Graphik Web"/>
              </a:rPr>
              <a:t>(VAs) will be industry-domain-specific, up from less than 25% in 2022.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raphik Web"/>
              </a:rPr>
              <a:t>By 2025,</a:t>
            </a:r>
            <a:r>
              <a:rPr lang="en-US" b="1" i="0">
                <a:solidFill>
                  <a:srgbClr val="000000"/>
                </a:solidFill>
                <a:effectLst/>
                <a:latin typeface="Graphik Web"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  <a:latin typeface="Graphik Web"/>
              </a:rPr>
              <a:t>AI avatars leveraging text-to-video using generative AI technology will support </a:t>
            </a:r>
            <a:r>
              <a:rPr lang="en-US" b="1" i="0">
                <a:solidFill>
                  <a:srgbClr val="000000"/>
                </a:solidFill>
                <a:effectLst/>
                <a:latin typeface="Graphik Web"/>
              </a:rPr>
              <a:t>70% of digital and marketing communications </a:t>
            </a:r>
            <a:r>
              <a:rPr lang="en-US" b="0" i="0">
                <a:solidFill>
                  <a:srgbClr val="000000"/>
                </a:solidFill>
                <a:effectLst/>
                <a:latin typeface="Graphik Web"/>
              </a:rPr>
              <a:t>from less than 2% in 2022.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2063B-4FBE-43CE-D997-069508A3F993}"/>
              </a:ext>
            </a:extLst>
          </p:cNvPr>
          <p:cNvSpPr txBox="1"/>
          <p:nvPr/>
        </p:nvSpPr>
        <p:spPr>
          <a:xfrm>
            <a:off x="1947135" y="6176963"/>
            <a:ext cx="33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The Gartner Group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1DB314-7FAC-FC4B-A8BE-ABDB8DA339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361" y="2605765"/>
            <a:ext cx="6136639" cy="34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6096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AD704-330C-B99D-65E7-0D7D632F3E1C}"/>
              </a:ext>
            </a:extLst>
          </p:cNvPr>
          <p:cNvSpPr txBox="1"/>
          <p:nvPr/>
        </p:nvSpPr>
        <p:spPr>
          <a:xfrm>
            <a:off x="5489714" y="4939245"/>
            <a:ext cx="6155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000000"/>
                </a:solidFill>
                <a:effectLst/>
                <a:latin typeface="Postoni"/>
              </a:rPr>
              <a:t>FTC investigates OpenAI over data leak and ChatGPT’s inaccuracy</a:t>
            </a:r>
          </a:p>
          <a:p>
            <a:pPr algn="l"/>
            <a:r>
              <a:rPr lang="en-US" b="0" i="0">
                <a:effectLst/>
                <a:latin typeface="Franklin"/>
              </a:rPr>
              <a:t>The agency’s demand for OpenAI’s documents marks the company’s greatest U.S. regulatory threat 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3A7DE-3D4C-9F49-665F-9631F7B26411}"/>
              </a:ext>
            </a:extLst>
          </p:cNvPr>
          <p:cNvSpPr txBox="1"/>
          <p:nvPr/>
        </p:nvSpPr>
        <p:spPr>
          <a:xfrm>
            <a:off x="1358595" y="2219473"/>
            <a:ext cx="6155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effectLst/>
                <a:latin typeface="Postoni"/>
              </a:rPr>
              <a:t>Opinion </a:t>
            </a:r>
          </a:p>
          <a:p>
            <a:pPr algn="l"/>
            <a:r>
              <a:rPr lang="en-US" b="1" i="0">
                <a:effectLst/>
                <a:latin typeface="Postoni"/>
              </a:rPr>
              <a:t> The AI revolution in health care is already here</a:t>
            </a:r>
          </a:p>
        </p:txBody>
      </p:sp>
    </p:spTree>
    <p:extLst>
      <p:ext uri="{BB962C8B-B14F-4D97-AF65-F5344CB8AC3E}">
        <p14:creationId xmlns:p14="http://schemas.microsoft.com/office/powerpoint/2010/main" val="246818592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44FE0-BBF7-5AFD-A8D3-BA8BA1ED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47" y="98757"/>
            <a:ext cx="6058306" cy="63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966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56E66-D84D-9FF7-3BAE-4F45F8113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13" y="114300"/>
            <a:ext cx="885101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3217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7A5FAC-CD16-8FED-87CA-7FEED42A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Are We Talking About Anyway?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E14E47-CB7C-EACD-D369-37584D16B2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CFBBEF-C824-0645-F951-05AA5E6F41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Advanced Analytics?</a:t>
            </a:r>
          </a:p>
          <a:p>
            <a:r>
              <a:rPr lang="en-US"/>
              <a:t>Predictive AI?</a:t>
            </a:r>
          </a:p>
          <a:p>
            <a:r>
              <a:rPr lang="en-US"/>
              <a:t>Generative AI?</a:t>
            </a:r>
          </a:p>
          <a:p>
            <a:r>
              <a:rPr lang="en-US"/>
              <a:t>Machine Learning?</a:t>
            </a:r>
          </a:p>
          <a:p>
            <a:r>
              <a:rPr lang="en-US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68848218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4407-2FBC-1A61-CB90-8C28429A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546" y="849795"/>
            <a:ext cx="10515600" cy="1325563"/>
          </a:xfrm>
        </p:spPr>
        <p:txBody>
          <a:bodyPr/>
          <a:lstStyle/>
          <a:p>
            <a:r>
              <a:rPr lang="en-US" b="1"/>
              <a:t>Many AI-like Applications have been around for years, and more are coming..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03BD-C6AD-2BBF-B2E8-0998CE868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217875"/>
            <a:ext cx="5181600" cy="4351338"/>
          </a:xfrm>
        </p:spPr>
        <p:txBody>
          <a:bodyPr/>
          <a:lstStyle/>
          <a:p>
            <a:r>
              <a:rPr lang="en-US"/>
              <a:t>APACHE</a:t>
            </a:r>
          </a:p>
          <a:p>
            <a:r>
              <a:rPr lang="en-US"/>
              <a:t>Alexa</a:t>
            </a:r>
          </a:p>
          <a:p>
            <a:r>
              <a:rPr lang="en-US"/>
              <a:t>Speech Recognition applications</a:t>
            </a:r>
          </a:p>
          <a:p>
            <a:r>
              <a:rPr lang="en-US" err="1"/>
              <a:t>ChatBots</a:t>
            </a:r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B04B2-2C08-8D5D-4245-A0992466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27952"/>
            <a:ext cx="5181600" cy="4351338"/>
          </a:xfrm>
        </p:spPr>
        <p:txBody>
          <a:bodyPr/>
          <a:lstStyle/>
          <a:p>
            <a:r>
              <a:rPr lang="en-US" err="1"/>
              <a:t>PathAI</a:t>
            </a:r>
            <a:endParaRPr lang="en-US"/>
          </a:p>
          <a:p>
            <a:r>
              <a:rPr lang="en-US"/>
              <a:t>BERG</a:t>
            </a:r>
          </a:p>
          <a:p>
            <a:r>
              <a:rPr lang="en-US" err="1"/>
              <a:t>BenevolentAI</a:t>
            </a:r>
            <a:endParaRPr lang="en-US"/>
          </a:p>
          <a:p>
            <a:r>
              <a:rPr lang="en-US" err="1"/>
              <a:t>Kheiron Medical</a:t>
            </a:r>
          </a:p>
          <a:p>
            <a:r>
              <a:rPr lang="en-US"/>
              <a:t>And many more..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676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9EB742-B5CC-6C56-4D99-304C2B7B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954" y="726496"/>
            <a:ext cx="10368516" cy="60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3386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040C6F-8582-B641-52AC-7A69B7F6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375" y="0"/>
            <a:ext cx="7461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0948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47586E-D1EA-C576-C526-9202281D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888" y="0"/>
            <a:ext cx="553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3137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1E57F40-36DE-22E5-D86D-67EC23D6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325" y="0"/>
            <a:ext cx="6946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077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21.0300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